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31DBB54-A13F-43AD-A27C-F6264D2D80EC}"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1DBB54-A13F-43AD-A27C-F6264D2D80EC}"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1DBB54-A13F-43AD-A27C-F6264D2D80EC}"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1DBB54-A13F-43AD-A27C-F6264D2D80EC}"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31DBB54-A13F-43AD-A27C-F6264D2D80EC}"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31DBB54-A13F-43AD-A27C-F6264D2D80EC}"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31DBB54-A13F-43AD-A27C-F6264D2D80EC}" type="datetimeFigureOut">
              <a:rPr lang="it-IT" smtClean="0"/>
              <a:t>04/11/2014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31DBB54-A13F-43AD-A27C-F6264D2D80EC}" type="datetimeFigureOut">
              <a:rPr lang="it-IT" smtClean="0"/>
              <a:t>04/11/2014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31DBB54-A13F-43AD-A27C-F6264D2D80EC}" type="datetimeFigureOut">
              <a:rPr lang="it-IT" smtClean="0"/>
              <a:t>04/11/2014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31DBB54-A13F-43AD-A27C-F6264D2D80EC}"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31DBB54-A13F-43AD-A27C-F6264D2D80EC}"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FE48FAA-83E4-48A2-B56C-4FCE10B35117}"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DBB54-A13F-43AD-A27C-F6264D2D80EC}" type="datetimeFigureOut">
              <a:rPr lang="it-IT" smtClean="0"/>
              <a:t>04/11/2014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48FAA-83E4-48A2-B56C-4FCE10B3511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88641"/>
            <a:ext cx="7772400" cy="576064"/>
          </a:xfrm>
        </p:spPr>
        <p:txBody>
          <a:bodyPr>
            <a:normAutofit/>
          </a:bodyPr>
          <a:lstStyle/>
          <a:p>
            <a:r>
              <a:rPr lang="it-IT" sz="2800" dirty="0" smtClean="0">
                <a:solidFill>
                  <a:srgbClr val="FF0000"/>
                </a:solidFill>
              </a:rPr>
              <a:t>Principio di attribuzione: TUE</a:t>
            </a:r>
            <a:endParaRPr lang="it-IT" sz="2800" dirty="0">
              <a:solidFill>
                <a:srgbClr val="FF0000"/>
              </a:solidFill>
            </a:endParaRPr>
          </a:p>
        </p:txBody>
      </p:sp>
      <p:sp>
        <p:nvSpPr>
          <p:cNvPr id="3" name="Sottotitolo 2"/>
          <p:cNvSpPr>
            <a:spLocks noGrp="1"/>
          </p:cNvSpPr>
          <p:nvPr>
            <p:ph type="subTitle" idx="1"/>
          </p:nvPr>
        </p:nvSpPr>
        <p:spPr>
          <a:xfrm>
            <a:off x="395536" y="908720"/>
            <a:ext cx="8280920" cy="5616624"/>
          </a:xfrm>
        </p:spPr>
        <p:txBody>
          <a:bodyPr>
            <a:noAutofit/>
          </a:bodyPr>
          <a:lstStyle/>
          <a:p>
            <a:pPr algn="l"/>
            <a:r>
              <a:rPr lang="it-IT" sz="1600" dirty="0" smtClean="0">
                <a:solidFill>
                  <a:schemeClr val="tx1"/>
                </a:solidFill>
              </a:rPr>
              <a:t>Articolo 4</a:t>
            </a:r>
          </a:p>
          <a:p>
            <a:pPr marL="514350" indent="-514350" algn="l"/>
            <a:r>
              <a:rPr lang="it-IT" sz="1600" dirty="0" smtClean="0">
                <a:solidFill>
                  <a:schemeClr val="tx1"/>
                </a:solidFill>
              </a:rPr>
              <a:t>In conformità dell'articolo 5, qualsiasi competenza non attribuita all'Unione nei trattati appartiene agli Stati membri.</a:t>
            </a:r>
          </a:p>
          <a:p>
            <a:pPr marL="514350" indent="-514350" algn="l"/>
            <a:endParaRPr lang="it-IT" sz="1600" dirty="0">
              <a:solidFill>
                <a:schemeClr val="tx1"/>
              </a:solidFill>
            </a:endParaRPr>
          </a:p>
          <a:p>
            <a:pPr marL="514350" indent="-514350" algn="l"/>
            <a:r>
              <a:rPr lang="it-IT" sz="1600" dirty="0" smtClean="0">
                <a:solidFill>
                  <a:schemeClr val="tx1"/>
                </a:solidFill>
              </a:rPr>
              <a:t>Articolo 5</a:t>
            </a:r>
          </a:p>
          <a:p>
            <a:pPr marL="514350" indent="-514350" algn="l"/>
            <a:r>
              <a:rPr lang="it-IT" sz="1600" dirty="0" smtClean="0">
                <a:solidFill>
                  <a:schemeClr val="tx1"/>
                </a:solidFill>
              </a:rPr>
              <a:t>1. La delimitazione delle competenze dell'Unione si fonda sul </a:t>
            </a:r>
            <a:r>
              <a:rPr lang="it-IT" sz="1600" u="sng" dirty="0" smtClean="0">
                <a:solidFill>
                  <a:srgbClr val="0070C0"/>
                </a:solidFill>
              </a:rPr>
              <a:t>principio di attribuzione</a:t>
            </a:r>
            <a:r>
              <a:rPr lang="it-IT" sz="1600" dirty="0" smtClean="0">
                <a:solidFill>
                  <a:schemeClr val="tx1"/>
                </a:solidFill>
              </a:rPr>
              <a:t>. L'esercizio delle competenze dell'Unione si fonda sui principi di sussidiarietà e proporzionalità.</a:t>
            </a:r>
          </a:p>
          <a:p>
            <a:pPr marL="514350" indent="-514350" algn="l"/>
            <a:r>
              <a:rPr lang="it-IT" sz="1600" dirty="0" smtClean="0">
                <a:solidFill>
                  <a:schemeClr val="tx1"/>
                </a:solidFill>
              </a:rPr>
              <a:t>2. In virtù del </a:t>
            </a:r>
            <a:r>
              <a:rPr lang="it-IT" sz="1600" u="sng" dirty="0" smtClean="0">
                <a:solidFill>
                  <a:srgbClr val="0070C0"/>
                </a:solidFill>
              </a:rPr>
              <a:t>principio di attribuzione</a:t>
            </a:r>
            <a:r>
              <a:rPr lang="it-IT" sz="1600" dirty="0" smtClean="0">
                <a:solidFill>
                  <a:schemeClr val="tx1"/>
                </a:solidFill>
              </a:rPr>
              <a:t>, l'Unione agisce esclusivamente nei limiti delle competenze che le sono attribuite dagli Stati membri nei trattati  per realizzare gli obiettivi da questi stabiliti. Qualsiasi competenza non attribuita all'Unione nei trattati appartiene agli Stati membri.</a:t>
            </a:r>
          </a:p>
          <a:p>
            <a:pPr marL="514350" indent="-514350" algn="l"/>
            <a:r>
              <a:rPr lang="it-IT" sz="1600" dirty="0" smtClean="0">
                <a:solidFill>
                  <a:schemeClr val="tx1"/>
                </a:solidFill>
              </a:rPr>
              <a:t>3. In virtù del principio di sussidiarietà, nei settori che non sono di sua competenza esclusiva l'Unione interviene soltanto se e in quanto gli obiettivi dell'azione prevista non possono essere conseguiti in misura sufficiente dagli Stati membri, né a livello centrale né a livello regionale </a:t>
            </a:r>
            <a:r>
              <a:rPr lang="it-IT" sz="1600" smtClean="0">
                <a:solidFill>
                  <a:schemeClr val="tx1"/>
                </a:solidFill>
              </a:rPr>
              <a:t>e locale</a:t>
            </a:r>
            <a:r>
              <a:rPr lang="it-IT" sz="1600" dirty="0" smtClean="0">
                <a:solidFill>
                  <a:schemeClr val="tx1"/>
                </a:solidFill>
              </a:rPr>
              <a:t>, ma possono, a motivo della portata o degli effetti dell'azione in questione, essere </a:t>
            </a:r>
            <a:r>
              <a:rPr lang="it-IT" sz="1600" smtClean="0">
                <a:solidFill>
                  <a:schemeClr val="tx1"/>
                </a:solidFill>
              </a:rPr>
              <a:t>conseguiti meglio </a:t>
            </a:r>
            <a:r>
              <a:rPr lang="it-IT" sz="1600" dirty="0" smtClean="0">
                <a:solidFill>
                  <a:schemeClr val="tx1"/>
                </a:solidFill>
              </a:rPr>
              <a:t>a livello di </a:t>
            </a:r>
            <a:r>
              <a:rPr lang="it-IT" sz="1600" dirty="0" err="1" smtClean="0">
                <a:solidFill>
                  <a:schemeClr val="tx1"/>
                </a:solidFill>
              </a:rPr>
              <a:t>Unione…</a:t>
            </a:r>
            <a:endParaRPr lang="it-IT" sz="1600" dirty="0" smtClean="0">
              <a:solidFill>
                <a:schemeClr val="tx1"/>
              </a:solidFill>
            </a:endParaRPr>
          </a:p>
          <a:p>
            <a:pPr marL="514350" indent="-514350" algn="l"/>
            <a:r>
              <a:rPr lang="it-IT" sz="1600" dirty="0" smtClean="0">
                <a:solidFill>
                  <a:schemeClr val="tx1"/>
                </a:solidFill>
              </a:rPr>
              <a:t>4. In virtù del principio di proporzionalità, il contenuto e la forma dell'azione dell'Unione si </a:t>
            </a:r>
          </a:p>
          <a:p>
            <a:pPr marL="514350" indent="-514350" algn="l"/>
            <a:r>
              <a:rPr lang="it-IT" sz="1600" dirty="0" smtClean="0">
                <a:solidFill>
                  <a:schemeClr val="tx1"/>
                </a:solidFill>
              </a:rPr>
              <a:t>limitano a quanto necessario per il conseguimento degli obiettivi dei </a:t>
            </a:r>
            <a:r>
              <a:rPr lang="it-IT" sz="1600" dirty="0" err="1" smtClean="0">
                <a:solidFill>
                  <a:schemeClr val="tx1"/>
                </a:solidFill>
              </a:rPr>
              <a:t>trattati…</a:t>
            </a:r>
            <a:endParaRPr lang="it-IT" sz="16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200</Words>
  <Application>Microsoft Office PowerPoint</Application>
  <PresentationFormat>Presentazione su schermo (4:3)</PresentationFormat>
  <Paragraphs>10</Paragraphs>
  <Slides>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Calibri</vt:lpstr>
      <vt:lpstr>Tema di Office</vt:lpstr>
      <vt:lpstr>Principio di attribuzione: TUE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 di attribuzione: TUE</dc:title>
  <dc:creator>rb</dc:creator>
  <cp:lastModifiedBy>roberto bin</cp:lastModifiedBy>
  <cp:revision>3</cp:revision>
  <dcterms:created xsi:type="dcterms:W3CDTF">2012-10-30T10:37:49Z</dcterms:created>
  <dcterms:modified xsi:type="dcterms:W3CDTF">2014-11-04T17:20:05Z</dcterms:modified>
</cp:coreProperties>
</file>